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320" r:id="rId2"/>
    <p:sldId id="334" r:id="rId3"/>
    <p:sldId id="335" r:id="rId4"/>
    <p:sldId id="336" r:id="rId5"/>
    <p:sldId id="258" r:id="rId6"/>
    <p:sldId id="321" r:id="rId7"/>
    <p:sldId id="296" r:id="rId8"/>
    <p:sldId id="331" r:id="rId9"/>
    <p:sldId id="259" r:id="rId10"/>
    <p:sldId id="304" r:id="rId11"/>
    <p:sldId id="305" r:id="rId12"/>
    <p:sldId id="299" r:id="rId13"/>
    <p:sldId id="303" r:id="rId14"/>
    <p:sldId id="298" r:id="rId15"/>
    <p:sldId id="306" r:id="rId16"/>
    <p:sldId id="308" r:id="rId17"/>
    <p:sldId id="307" r:id="rId18"/>
    <p:sldId id="297" r:id="rId19"/>
    <p:sldId id="310" r:id="rId20"/>
    <p:sldId id="311" r:id="rId21"/>
    <p:sldId id="313" r:id="rId22"/>
    <p:sldId id="314" r:id="rId23"/>
    <p:sldId id="315" r:id="rId24"/>
    <p:sldId id="316" r:id="rId25"/>
    <p:sldId id="325" r:id="rId26"/>
    <p:sldId id="326" r:id="rId27"/>
    <p:sldId id="328" r:id="rId28"/>
    <p:sldId id="329" r:id="rId29"/>
    <p:sldId id="330" r:id="rId30"/>
    <p:sldId id="332" r:id="rId31"/>
    <p:sldId id="260" r:id="rId32"/>
    <p:sldId id="319" r:id="rId33"/>
    <p:sldId id="324" r:id="rId34"/>
    <p:sldId id="333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A34"/>
    <a:srgbClr val="1DC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1565A-FCFE-1647-8C09-5B5F1AFA5011}" v="188" dt="2022-09-21T05:39:23.225"/>
    <p1510:client id="{784E5656-3C59-4D43-A801-9FF086F45452}" v="210" dt="2022-09-21T05:40:57.028"/>
  </p1510:revLst>
</p1510:revInfo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534"/>
  </p:normalViewPr>
  <p:slideViewPr>
    <p:cSldViewPr snapToGrid="0" snapToObjects="1">
      <p:cViewPr varScale="1">
        <p:scale>
          <a:sx n="73" d="100"/>
          <a:sy n="73" d="100"/>
        </p:scale>
        <p:origin x="8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FEB71B-29E4-E64C-BBE6-FAE867239CC8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9D13128-685A-CA4D-9936-70257D77ED8F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/>
            <a:t>Attacker registers domain</a:t>
          </a:r>
        </a:p>
      </dgm:t>
    </dgm:pt>
    <dgm:pt modelId="{A7D28F3C-AAFA-F349-9298-EDD18C899EE5}" type="parTrans" cxnId="{8A8C2E35-3786-8946-830E-54F54EAF02FB}">
      <dgm:prSet/>
      <dgm:spPr/>
      <dgm:t>
        <a:bodyPr/>
        <a:lstStyle/>
        <a:p>
          <a:endParaRPr lang="en-US"/>
        </a:p>
      </dgm:t>
    </dgm:pt>
    <dgm:pt modelId="{24A46A81-1919-E841-84FA-2E4E77C2AAD8}" type="sibTrans" cxnId="{8A8C2E35-3786-8946-830E-54F54EAF02FB}">
      <dgm:prSet/>
      <dgm:spPr/>
      <dgm:t>
        <a:bodyPr/>
        <a:lstStyle/>
        <a:p>
          <a:endParaRPr lang="en-US"/>
        </a:p>
      </dgm:t>
    </dgm:pt>
    <dgm:pt modelId="{36DD99A4-F12A-5347-834E-DD038E472D8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/>
            <a:t>Attacker sends an email</a:t>
          </a:r>
        </a:p>
      </dgm:t>
    </dgm:pt>
    <dgm:pt modelId="{378C45FF-8A8C-5048-9EAE-49D26BFB77F6}" type="parTrans" cxnId="{DBD7E65C-C4D0-1B48-A26D-1EB013FAC496}">
      <dgm:prSet/>
      <dgm:spPr/>
      <dgm:t>
        <a:bodyPr/>
        <a:lstStyle/>
        <a:p>
          <a:endParaRPr lang="en-US"/>
        </a:p>
      </dgm:t>
    </dgm:pt>
    <dgm:pt modelId="{FAED1D22-1899-8845-B4E5-1E93FA190C24}" type="sibTrans" cxnId="{DBD7E65C-C4D0-1B48-A26D-1EB013FAC496}">
      <dgm:prSet/>
      <dgm:spPr/>
      <dgm:t>
        <a:bodyPr/>
        <a:lstStyle/>
        <a:p>
          <a:endParaRPr lang="en-US"/>
        </a:p>
      </dgm:t>
    </dgm:pt>
    <dgm:pt modelId="{ECFB1638-05F3-8843-9EFE-C0625856B24B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000" dirty="0"/>
            <a:t>Victim clicks link</a:t>
          </a:r>
        </a:p>
      </dgm:t>
    </dgm:pt>
    <dgm:pt modelId="{4082253B-FC13-514F-ABF3-C9AD94A224C8}" type="parTrans" cxnId="{6E409B32-25FB-BC41-9272-55D0058DA3DE}">
      <dgm:prSet/>
      <dgm:spPr/>
      <dgm:t>
        <a:bodyPr/>
        <a:lstStyle/>
        <a:p>
          <a:endParaRPr lang="en-US"/>
        </a:p>
      </dgm:t>
    </dgm:pt>
    <dgm:pt modelId="{9E859A14-0C2D-9441-BAA9-D1D51DE1DEF7}" type="sibTrans" cxnId="{6E409B32-25FB-BC41-9272-55D0058DA3DE}">
      <dgm:prSet/>
      <dgm:spPr/>
      <dgm:t>
        <a:bodyPr/>
        <a:lstStyle/>
        <a:p>
          <a:endParaRPr lang="en-US"/>
        </a:p>
      </dgm:t>
    </dgm:pt>
    <dgm:pt modelId="{E3C62A99-DBAC-6C4D-85B0-D7CA6F2180B7}">
      <dgm:prSet custT="1"/>
      <dgm:spPr>
        <a:solidFill>
          <a:srgbClr val="0070C0"/>
        </a:solidFill>
      </dgm:spPr>
      <dgm:t>
        <a:bodyPr/>
        <a:lstStyle/>
        <a:p>
          <a:r>
            <a:rPr lang="en-US" sz="1600" dirty="0"/>
            <a:t>Log into user’s account</a:t>
          </a:r>
        </a:p>
      </dgm:t>
    </dgm:pt>
    <dgm:pt modelId="{9D677C9C-A656-1949-8D1F-D54932ED268E}" type="parTrans" cxnId="{BDC95DE1-B947-BF4A-977B-159B29487EBA}">
      <dgm:prSet/>
      <dgm:spPr/>
      <dgm:t>
        <a:bodyPr/>
        <a:lstStyle/>
        <a:p>
          <a:endParaRPr lang="en-US"/>
        </a:p>
      </dgm:t>
    </dgm:pt>
    <dgm:pt modelId="{0938514F-CF46-3443-8C0D-73D545DA86DA}" type="sibTrans" cxnId="{BDC95DE1-B947-BF4A-977B-159B29487EBA}">
      <dgm:prSet/>
      <dgm:spPr/>
      <dgm:t>
        <a:bodyPr/>
        <a:lstStyle/>
        <a:p>
          <a:endParaRPr lang="en-US"/>
        </a:p>
      </dgm:t>
    </dgm:pt>
    <dgm:pt modelId="{42914FF2-0593-B748-8485-97BE36280F01}" type="pres">
      <dgm:prSet presAssocID="{69FEB71B-29E4-E64C-BBE6-FAE867239CC8}" presName="Name0" presStyleCnt="0">
        <dgm:presLayoutVars>
          <dgm:dir/>
          <dgm:animLvl val="lvl"/>
          <dgm:resizeHandles val="exact"/>
        </dgm:presLayoutVars>
      </dgm:prSet>
      <dgm:spPr/>
    </dgm:pt>
    <dgm:pt modelId="{426F2CA6-3F3E-724C-AB94-C1B33C01D2DC}" type="pres">
      <dgm:prSet presAssocID="{79D13128-685A-CA4D-9936-70257D77ED8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17384CD-2116-CB42-8B64-68536FA6138D}" type="pres">
      <dgm:prSet presAssocID="{24A46A81-1919-E841-84FA-2E4E77C2AAD8}" presName="parTxOnlySpace" presStyleCnt="0"/>
      <dgm:spPr/>
    </dgm:pt>
    <dgm:pt modelId="{228D8A99-2720-2E46-B2FE-F0964C8292CC}" type="pres">
      <dgm:prSet presAssocID="{36DD99A4-F12A-5347-834E-DD038E472D8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8EF528E-601B-3F43-9ADD-1B8F4A595813}" type="pres">
      <dgm:prSet presAssocID="{FAED1D22-1899-8845-B4E5-1E93FA190C24}" presName="parTxOnlySpace" presStyleCnt="0"/>
      <dgm:spPr/>
    </dgm:pt>
    <dgm:pt modelId="{7CAC36FB-287A-494B-B438-9F71CD858B9A}" type="pres">
      <dgm:prSet presAssocID="{ECFB1638-05F3-8843-9EFE-C0625856B24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53B4FA-C714-3347-9D4F-DA8A493760B3}" type="pres">
      <dgm:prSet presAssocID="{9E859A14-0C2D-9441-BAA9-D1D51DE1DEF7}" presName="parTxOnlySpace" presStyleCnt="0"/>
      <dgm:spPr/>
    </dgm:pt>
    <dgm:pt modelId="{2AC7BED8-CC4C-A749-99EB-DDB6730B8C18}" type="pres">
      <dgm:prSet presAssocID="{E3C62A99-DBAC-6C4D-85B0-D7CA6F2180B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D7DBE2B-5A29-A044-8E1D-83D44CB2F500}" type="presOf" srcId="{69FEB71B-29E4-E64C-BBE6-FAE867239CC8}" destId="{42914FF2-0593-B748-8485-97BE36280F01}" srcOrd="0" destOrd="0" presId="urn:microsoft.com/office/officeart/2005/8/layout/chevron1"/>
    <dgm:cxn modelId="{6E409B32-25FB-BC41-9272-55D0058DA3DE}" srcId="{69FEB71B-29E4-E64C-BBE6-FAE867239CC8}" destId="{ECFB1638-05F3-8843-9EFE-C0625856B24B}" srcOrd="2" destOrd="0" parTransId="{4082253B-FC13-514F-ABF3-C9AD94A224C8}" sibTransId="{9E859A14-0C2D-9441-BAA9-D1D51DE1DEF7}"/>
    <dgm:cxn modelId="{8A8C2E35-3786-8946-830E-54F54EAF02FB}" srcId="{69FEB71B-29E4-E64C-BBE6-FAE867239CC8}" destId="{79D13128-685A-CA4D-9936-70257D77ED8F}" srcOrd="0" destOrd="0" parTransId="{A7D28F3C-AAFA-F349-9298-EDD18C899EE5}" sibTransId="{24A46A81-1919-E841-84FA-2E4E77C2AAD8}"/>
    <dgm:cxn modelId="{DBD7E65C-C4D0-1B48-A26D-1EB013FAC496}" srcId="{69FEB71B-29E4-E64C-BBE6-FAE867239CC8}" destId="{36DD99A4-F12A-5347-834E-DD038E472D86}" srcOrd="1" destOrd="0" parTransId="{378C45FF-8A8C-5048-9EAE-49D26BFB77F6}" sibTransId="{FAED1D22-1899-8845-B4E5-1E93FA190C24}"/>
    <dgm:cxn modelId="{98A71446-05D2-2848-8D58-F89168C22D2E}" type="presOf" srcId="{ECFB1638-05F3-8843-9EFE-C0625856B24B}" destId="{7CAC36FB-287A-494B-B438-9F71CD858B9A}" srcOrd="0" destOrd="0" presId="urn:microsoft.com/office/officeart/2005/8/layout/chevron1"/>
    <dgm:cxn modelId="{E0B1E873-FE11-7243-97A0-8692D8B231E8}" type="presOf" srcId="{E3C62A99-DBAC-6C4D-85B0-D7CA6F2180B7}" destId="{2AC7BED8-CC4C-A749-99EB-DDB6730B8C18}" srcOrd="0" destOrd="0" presId="urn:microsoft.com/office/officeart/2005/8/layout/chevron1"/>
    <dgm:cxn modelId="{19D557AB-6F65-A944-93C3-3814949693EB}" type="presOf" srcId="{36DD99A4-F12A-5347-834E-DD038E472D86}" destId="{228D8A99-2720-2E46-B2FE-F0964C8292CC}" srcOrd="0" destOrd="0" presId="urn:microsoft.com/office/officeart/2005/8/layout/chevron1"/>
    <dgm:cxn modelId="{A82B1CDB-E47F-E44A-89A7-EE9DD67DCA62}" type="presOf" srcId="{79D13128-685A-CA4D-9936-70257D77ED8F}" destId="{426F2CA6-3F3E-724C-AB94-C1B33C01D2DC}" srcOrd="0" destOrd="0" presId="urn:microsoft.com/office/officeart/2005/8/layout/chevron1"/>
    <dgm:cxn modelId="{BDC95DE1-B947-BF4A-977B-159B29487EBA}" srcId="{69FEB71B-29E4-E64C-BBE6-FAE867239CC8}" destId="{E3C62A99-DBAC-6C4D-85B0-D7CA6F2180B7}" srcOrd="3" destOrd="0" parTransId="{9D677C9C-A656-1949-8D1F-D54932ED268E}" sibTransId="{0938514F-CF46-3443-8C0D-73D545DA86DA}"/>
    <dgm:cxn modelId="{7D481C27-EF5F-254C-B17B-5DF958A97131}" type="presParOf" srcId="{42914FF2-0593-B748-8485-97BE36280F01}" destId="{426F2CA6-3F3E-724C-AB94-C1B33C01D2DC}" srcOrd="0" destOrd="0" presId="urn:microsoft.com/office/officeart/2005/8/layout/chevron1"/>
    <dgm:cxn modelId="{796370D9-72E7-E148-BF4E-6B88591D42FF}" type="presParOf" srcId="{42914FF2-0593-B748-8485-97BE36280F01}" destId="{717384CD-2116-CB42-8B64-68536FA6138D}" srcOrd="1" destOrd="0" presId="urn:microsoft.com/office/officeart/2005/8/layout/chevron1"/>
    <dgm:cxn modelId="{7F38D806-185F-A544-AF69-4431189F5DF1}" type="presParOf" srcId="{42914FF2-0593-B748-8485-97BE36280F01}" destId="{228D8A99-2720-2E46-B2FE-F0964C8292CC}" srcOrd="2" destOrd="0" presId="urn:microsoft.com/office/officeart/2005/8/layout/chevron1"/>
    <dgm:cxn modelId="{78DC60E6-0263-9B41-95CE-2BF501D8FA61}" type="presParOf" srcId="{42914FF2-0593-B748-8485-97BE36280F01}" destId="{C8EF528E-601B-3F43-9ADD-1B8F4A595813}" srcOrd="3" destOrd="0" presId="urn:microsoft.com/office/officeart/2005/8/layout/chevron1"/>
    <dgm:cxn modelId="{BBC0CC9A-CD6C-C24A-85E4-B3796159E201}" type="presParOf" srcId="{42914FF2-0593-B748-8485-97BE36280F01}" destId="{7CAC36FB-287A-494B-B438-9F71CD858B9A}" srcOrd="4" destOrd="0" presId="urn:microsoft.com/office/officeart/2005/8/layout/chevron1"/>
    <dgm:cxn modelId="{09C1A030-2B02-A440-870A-ACB9A3654284}" type="presParOf" srcId="{42914FF2-0593-B748-8485-97BE36280F01}" destId="{6B53B4FA-C714-3347-9D4F-DA8A493760B3}" srcOrd="5" destOrd="0" presId="urn:microsoft.com/office/officeart/2005/8/layout/chevron1"/>
    <dgm:cxn modelId="{D411399B-6144-784C-84A9-C093893853FC}" type="presParOf" srcId="{42914FF2-0593-B748-8485-97BE36280F01}" destId="{2AC7BED8-CC4C-A749-99EB-DDB6730B8C1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F2CA6-3F3E-724C-AB94-C1B33C01D2DC}">
      <dsp:nvSpPr>
        <dsp:cNvPr id="0" name=""/>
        <dsp:cNvSpPr/>
      </dsp:nvSpPr>
      <dsp:spPr>
        <a:xfrm>
          <a:off x="4002" y="2329520"/>
          <a:ext cx="2329871" cy="931948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Attacker registers domain</a:t>
          </a:r>
        </a:p>
      </dsp:txBody>
      <dsp:txXfrm>
        <a:off x="469976" y="2329520"/>
        <a:ext cx="1397923" cy="931948"/>
      </dsp:txXfrm>
    </dsp:sp>
    <dsp:sp modelId="{228D8A99-2720-2E46-B2FE-F0964C8292CC}">
      <dsp:nvSpPr>
        <dsp:cNvPr id="0" name=""/>
        <dsp:cNvSpPr/>
      </dsp:nvSpPr>
      <dsp:spPr>
        <a:xfrm>
          <a:off x="2100886" y="2329520"/>
          <a:ext cx="2329871" cy="931948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Attacker sends an email</a:t>
          </a:r>
        </a:p>
      </dsp:txBody>
      <dsp:txXfrm>
        <a:off x="2566860" y="2329520"/>
        <a:ext cx="1397923" cy="931948"/>
      </dsp:txXfrm>
    </dsp:sp>
    <dsp:sp modelId="{7CAC36FB-287A-494B-B438-9F71CD858B9A}">
      <dsp:nvSpPr>
        <dsp:cNvPr id="0" name=""/>
        <dsp:cNvSpPr/>
      </dsp:nvSpPr>
      <dsp:spPr>
        <a:xfrm>
          <a:off x="4197771" y="2329520"/>
          <a:ext cx="2329871" cy="931948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Victim clicks link</a:t>
          </a:r>
        </a:p>
      </dsp:txBody>
      <dsp:txXfrm>
        <a:off x="4663745" y="2329520"/>
        <a:ext cx="1397923" cy="931948"/>
      </dsp:txXfrm>
    </dsp:sp>
    <dsp:sp modelId="{2AC7BED8-CC4C-A749-99EB-DDB6730B8C18}">
      <dsp:nvSpPr>
        <dsp:cNvPr id="0" name=""/>
        <dsp:cNvSpPr/>
      </dsp:nvSpPr>
      <dsp:spPr>
        <a:xfrm>
          <a:off x="6294655" y="2329520"/>
          <a:ext cx="2329871" cy="931948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 into user’s account</a:t>
          </a:r>
        </a:p>
      </dsp:txBody>
      <dsp:txXfrm>
        <a:off x="6760629" y="2329520"/>
        <a:ext cx="1397923" cy="931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96BA9-4920-C04E-8881-7BC766D2AC38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CBB37-4DA9-8942-B211-C3262A551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29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918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088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www.economist.com</a:t>
            </a:r>
            <a:r>
              <a:rPr lang="en-US"/>
              <a:t>/china/2021/11/11/china-still-steals-commercial-secrets-for-its-own-firms-profit</a:t>
            </a:r>
          </a:p>
        </p:txBody>
      </p:sp>
    </p:spTree>
    <p:extLst>
      <p:ext uri="{BB962C8B-B14F-4D97-AF65-F5344CB8AC3E}">
        <p14:creationId xmlns:p14="http://schemas.microsoft.com/office/powerpoint/2010/main" val="112378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27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9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37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9FE0E3-D1FD-0246-BC2A-AA733CEC9F16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96040-C762-7348-BF74-D039ECF8B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0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67CA-2B5D-59C5-65EE-470EE51D9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A3277-616A-09FD-B269-E2E493936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39703-D649-48DF-0B00-E9DD99A4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1FB54-84B4-8A46-BC2F-D1328A9181F1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94B37-5CAD-97EB-554C-15392B0E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3D3A2-4A7F-9787-9AB7-DBE22977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D125-0CF6-874D-BBE3-5A44FC7ED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1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7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1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1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88F2D-84DA-5492-8892-7C000D07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41" y="208721"/>
            <a:ext cx="3908719" cy="4726057"/>
          </a:xfrm>
          <a:prstGeom prst="rect">
            <a:avLst/>
          </a:prstGeom>
        </p:spPr>
      </p:pic>
      <p:sp>
        <p:nvSpPr>
          <p:cNvPr id="3" name="Google Shape;100;p14">
            <a:extLst>
              <a:ext uri="{FF2B5EF4-FFF2-40B4-BE49-F238E27FC236}">
                <a16:creationId xmlns:a16="http://schemas.microsoft.com/office/drawing/2014/main" id="{3A07BF19-D9BB-9250-EE1F-8F3084C7CDCB}"/>
              </a:ext>
            </a:extLst>
          </p:cNvPr>
          <p:cNvSpPr txBox="1">
            <a:spLocks/>
          </p:cNvSpPr>
          <p:nvPr/>
        </p:nvSpPr>
        <p:spPr>
          <a:xfrm>
            <a:off x="5733172" y="3926159"/>
            <a:ext cx="258695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Lora"/>
                <a:sym typeface="Lora"/>
              </a:rPr>
              <a:t>A cybersecurity game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9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6" y="1061156"/>
            <a:ext cx="5494553" cy="2528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61F176-22B9-941F-BF96-4C05BFD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9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96040-C762-7348-BF74-D039ECF8B36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37" y="650153"/>
            <a:ext cx="6424191" cy="218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E2007-1043-AD3B-1248-59251FA9D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D202970-071D-223C-7694-50261D2B9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05737" y="944774"/>
            <a:ext cx="2983490" cy="3861828"/>
          </a:xfrm>
        </p:spPr>
      </p:pic>
    </p:spTree>
    <p:extLst>
      <p:ext uri="{BB962C8B-B14F-4D97-AF65-F5344CB8AC3E}">
        <p14:creationId xmlns:p14="http://schemas.microsoft.com/office/powerpoint/2010/main" val="171658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82030"/>
            <a:ext cx="4436549" cy="377428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0736" y="1950916"/>
            <a:ext cx="5124964" cy="18224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72887A-B454-135A-93EF-15C227D8C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4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3" y="614893"/>
            <a:ext cx="5824538" cy="1361580"/>
          </a:xfrm>
          <a:prstGeom prst="rect">
            <a:avLst/>
          </a:prstGeom>
        </p:spPr>
      </p:pic>
      <p:pic>
        <p:nvPicPr>
          <p:cNvPr id="1026" name="Picture 2" descr="ladimir Putin's New Weapon of Mass Disruption: Kazakh Oil - Bloombe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0" y="2177964"/>
            <a:ext cx="3640667" cy="242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081" y="2138999"/>
            <a:ext cx="6344730" cy="2427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2C7E9-E100-4FD6-628C-8EA55316F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4137D1-78D3-BAC6-33ED-D38524548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86" y="1894776"/>
            <a:ext cx="7772400" cy="15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Who?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1DC3E5"/>
                </a:highlight>
              </a:rPr>
              <a:t>Who is doing all this hacking?</a:t>
            </a:r>
            <a:endParaRPr dirty="0">
              <a:highlight>
                <a:srgbClr val="1DC3E5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76A5C6-89B9-C3F2-F823-86D982574BBE}"/>
              </a:ext>
            </a:extLst>
          </p:cNvPr>
          <p:cNvSpPr/>
          <p:nvPr/>
        </p:nvSpPr>
        <p:spPr>
          <a:xfrm>
            <a:off x="1109795" y="2291150"/>
            <a:ext cx="562173" cy="562173"/>
          </a:xfrm>
          <a:prstGeom prst="ellipse">
            <a:avLst/>
          </a:prstGeom>
          <a:solidFill>
            <a:srgbClr val="1DC3E5"/>
          </a:solidFill>
          <a:ln>
            <a:solidFill>
              <a:srgbClr val="1DC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36497A-4E04-27C9-3BCD-8F5A6B0A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55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Hacktivist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1DC3E5"/>
              </a:buClr>
            </a:pPr>
            <a:r>
              <a:rPr lang="en-US" dirty="0"/>
              <a:t>Hacking to spread idealism</a:t>
            </a:r>
          </a:p>
          <a:p>
            <a:pPr>
              <a:buClr>
                <a:srgbClr val="1DC3E5"/>
              </a:buClr>
            </a:pPr>
            <a:r>
              <a:rPr lang="en-US" dirty="0"/>
              <a:t>Political or Social Change</a:t>
            </a:r>
          </a:p>
          <a:p>
            <a:pPr>
              <a:buClr>
                <a:srgbClr val="1DC3E5"/>
              </a:buClr>
            </a:pPr>
            <a:r>
              <a:rPr lang="en-US" dirty="0"/>
              <a:t>E.g. Cult of the dead cow / Anonymous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50" y="1113912"/>
            <a:ext cx="3453248" cy="2416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DFFBB7-C740-6AD2-042D-5CB8052F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C9E00F0-34FA-EAB2-BC7F-F9077530A2F1}"/>
              </a:ext>
            </a:extLst>
          </p:cNvPr>
          <p:cNvSpPr/>
          <p:nvPr/>
        </p:nvSpPr>
        <p:spPr>
          <a:xfrm>
            <a:off x="800700" y="934895"/>
            <a:ext cx="415250" cy="415250"/>
          </a:xfrm>
          <a:prstGeom prst="ellipse">
            <a:avLst/>
          </a:prstGeom>
          <a:solidFill>
            <a:srgbClr val="1DC3E5"/>
          </a:solidFill>
          <a:ln>
            <a:solidFill>
              <a:srgbClr val="1DC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Gavel outline">
            <a:extLst>
              <a:ext uri="{FF2B5EF4-FFF2-40B4-BE49-F238E27FC236}">
                <a16:creationId xmlns:a16="http://schemas.microsoft.com/office/drawing/2014/main" id="{CA24EB47-6EDE-AACA-4FCB-B6DA824F1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639" y="904425"/>
            <a:ext cx="415250" cy="4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0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Cybercrime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1DC3E5"/>
              </a:buClr>
            </a:pPr>
            <a:r>
              <a:rPr lang="en-US" dirty="0"/>
              <a:t>Motivated by money</a:t>
            </a:r>
          </a:p>
          <a:p>
            <a:pPr>
              <a:buClr>
                <a:srgbClr val="1DC3E5"/>
              </a:buClr>
            </a:pPr>
            <a:r>
              <a:rPr lang="en-US" dirty="0"/>
              <a:t>Indiscriminate targeting</a:t>
            </a:r>
          </a:p>
          <a:p>
            <a:pPr>
              <a:buClr>
                <a:srgbClr val="1DC3E5"/>
              </a:buClr>
            </a:pPr>
            <a:r>
              <a:rPr lang="en-US" dirty="0"/>
              <a:t>Ransomware / Business Scams / Hack and Leak</a:t>
            </a:r>
          </a:p>
          <a:p>
            <a:pPr>
              <a:buClr>
                <a:srgbClr val="1DC3E5"/>
              </a:buClr>
            </a:pPr>
            <a:r>
              <a:rPr lang="en-US" dirty="0"/>
              <a:t>Level of organization varies </a:t>
            </a:r>
          </a:p>
          <a:p>
            <a:pPr lvl="1">
              <a:buClr>
                <a:srgbClr val="1DC3E5"/>
              </a:buClr>
            </a:pPr>
            <a:r>
              <a:rPr lang="en-US" dirty="0"/>
              <a:t>Lone wolf -&gt; Organized mafias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</a:t>
            </a:fld>
            <a:endParaRPr lang="uk-UA"/>
          </a:p>
        </p:txBody>
      </p:sp>
      <p:pic>
        <p:nvPicPr>
          <p:cNvPr id="3074" name="Picture 2" descr="ito's cat | The Godfather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208" y="734887"/>
            <a:ext cx="2942264" cy="401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221FE-C3BD-018A-074C-2F4BFD3D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7DADC73-32D3-898C-9499-4686350754CA}"/>
              </a:ext>
            </a:extLst>
          </p:cNvPr>
          <p:cNvSpPr/>
          <p:nvPr/>
        </p:nvSpPr>
        <p:spPr>
          <a:xfrm>
            <a:off x="800700" y="934895"/>
            <a:ext cx="415250" cy="415250"/>
          </a:xfrm>
          <a:prstGeom prst="ellipse">
            <a:avLst/>
          </a:prstGeom>
          <a:solidFill>
            <a:srgbClr val="1DC3E5"/>
          </a:solidFill>
          <a:ln>
            <a:solidFill>
              <a:srgbClr val="1DC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Robber outline">
            <a:extLst>
              <a:ext uri="{FF2B5EF4-FFF2-40B4-BE49-F238E27FC236}">
                <a16:creationId xmlns:a16="http://schemas.microsoft.com/office/drawing/2014/main" id="{BD6B97DC-DE7F-BAC1-B07A-E3F40A847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525" y="934895"/>
            <a:ext cx="396817" cy="3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5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 Sponsored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1DC3E5"/>
              </a:buClr>
            </a:pPr>
            <a:r>
              <a:rPr lang="en-US" dirty="0"/>
              <a:t>Government sponsored or affiliated</a:t>
            </a:r>
          </a:p>
          <a:p>
            <a:pPr>
              <a:buClr>
                <a:srgbClr val="1DC3E5"/>
              </a:buClr>
            </a:pPr>
            <a:r>
              <a:rPr lang="en-US" dirty="0"/>
              <a:t>Highly funded</a:t>
            </a:r>
          </a:p>
          <a:p>
            <a:pPr>
              <a:buClr>
                <a:srgbClr val="1DC3E5"/>
              </a:buClr>
            </a:pPr>
            <a:r>
              <a:rPr lang="en-US" dirty="0"/>
              <a:t>Highly motivated</a:t>
            </a:r>
          </a:p>
          <a:p>
            <a:pPr>
              <a:buClr>
                <a:srgbClr val="1DC3E5"/>
              </a:buClr>
            </a:pPr>
            <a:r>
              <a:rPr lang="en-US" dirty="0"/>
              <a:t>Selective in targeting</a:t>
            </a:r>
          </a:p>
          <a:p>
            <a:pPr>
              <a:buClr>
                <a:srgbClr val="1DC3E5"/>
              </a:buClr>
            </a:pPr>
            <a:r>
              <a:rPr lang="en-US" dirty="0"/>
              <a:t>Long term outlook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004" y="1618700"/>
            <a:ext cx="3818223" cy="2403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99028-6D34-40F1-506B-7EB51BC6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8263133-FB8A-78C7-3CD1-85925E0158D9}"/>
              </a:ext>
            </a:extLst>
          </p:cNvPr>
          <p:cNvSpPr/>
          <p:nvPr/>
        </p:nvSpPr>
        <p:spPr>
          <a:xfrm>
            <a:off x="800700" y="934895"/>
            <a:ext cx="415250" cy="415250"/>
          </a:xfrm>
          <a:prstGeom prst="ellipse">
            <a:avLst/>
          </a:prstGeom>
          <a:solidFill>
            <a:srgbClr val="1DC3E5"/>
          </a:solidFill>
          <a:ln>
            <a:solidFill>
              <a:srgbClr val="1DC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C8FE4E0-EB8E-384D-3EBF-CD7F4BF1394F}"/>
              </a:ext>
            </a:extLst>
          </p:cNvPr>
          <p:cNvSpPr/>
          <p:nvPr/>
        </p:nvSpPr>
        <p:spPr>
          <a:xfrm>
            <a:off x="1109795" y="2291150"/>
            <a:ext cx="562173" cy="562173"/>
          </a:xfrm>
          <a:prstGeom prst="ellipse">
            <a:avLst/>
          </a:prstGeom>
          <a:solidFill>
            <a:srgbClr val="1DC3E5"/>
          </a:solidFill>
          <a:ln>
            <a:solidFill>
              <a:srgbClr val="1DC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What?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1DC3E5"/>
                </a:highlight>
              </a:rPr>
              <a:t>What do people do when they hack? </a:t>
            </a:r>
            <a:endParaRPr dirty="0">
              <a:highlight>
                <a:srgbClr val="1DC3E5"/>
              </a:highlight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3828B-768E-7436-0D24-E73110C0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39" y="296175"/>
            <a:ext cx="6809700" cy="435600"/>
          </a:xfrm>
        </p:spPr>
        <p:txBody>
          <a:bodyPr/>
          <a:lstStyle/>
          <a:p>
            <a:r>
              <a:rPr lang="en-US" dirty="0"/>
              <a:t>How would you rob a house?</a:t>
            </a:r>
          </a:p>
        </p:txBody>
      </p:sp>
      <p:pic>
        <p:nvPicPr>
          <p:cNvPr id="4" name="Picture 2" descr="5 Things You Don't Know You're Doing That Make Y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21" y="1171873"/>
            <a:ext cx="3658196" cy="365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73226E-EC8F-F9B3-101D-2EBD5E51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9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288F2D-84DA-5492-8892-7C000D07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71" y="62362"/>
            <a:ext cx="1336386" cy="161583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61C62C-1484-BBAB-398E-710BD5CC97EE}"/>
              </a:ext>
            </a:extLst>
          </p:cNvPr>
          <p:cNvSpPr txBox="1">
            <a:spLocks/>
          </p:cNvSpPr>
          <p:nvPr/>
        </p:nvSpPr>
        <p:spPr>
          <a:xfrm>
            <a:off x="737133" y="1550120"/>
            <a:ext cx="7170521" cy="17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45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Pause the video here and think about your answer, press play when ready.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953880B-DB6D-D72A-996C-711BDB96EE74}"/>
              </a:ext>
            </a:extLst>
          </p:cNvPr>
          <p:cNvSpPr txBox="1">
            <a:spLocks/>
          </p:cNvSpPr>
          <p:nvPr/>
        </p:nvSpPr>
        <p:spPr>
          <a:xfrm>
            <a:off x="1818240" y="4641718"/>
            <a:ext cx="1085375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Hacktivist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F57393-8B83-E8B2-DAAE-8856D659C63B}"/>
              </a:ext>
            </a:extLst>
          </p:cNvPr>
          <p:cNvSpPr txBox="1">
            <a:spLocks/>
          </p:cNvSpPr>
          <p:nvPr/>
        </p:nvSpPr>
        <p:spPr>
          <a:xfrm>
            <a:off x="3779707" y="4533783"/>
            <a:ext cx="1085375" cy="4313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Cybercrime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F23351-85C3-37BA-A1B9-635DB5A330CD}"/>
              </a:ext>
            </a:extLst>
          </p:cNvPr>
          <p:cNvSpPr txBox="1">
            <a:spLocks/>
          </p:cNvSpPr>
          <p:nvPr/>
        </p:nvSpPr>
        <p:spPr>
          <a:xfrm>
            <a:off x="5608518" y="4565274"/>
            <a:ext cx="1622991" cy="3683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Nation Sponsored</a:t>
            </a:r>
          </a:p>
        </p:txBody>
      </p:sp>
      <p:pic>
        <p:nvPicPr>
          <p:cNvPr id="17" name="Graphic 16" descr="Scales of justice with solid fill">
            <a:extLst>
              <a:ext uri="{FF2B5EF4-FFF2-40B4-BE49-F238E27FC236}">
                <a16:creationId xmlns:a16="http://schemas.microsoft.com/office/drawing/2014/main" id="{76C9AC01-E996-1E03-BA86-91DFA79E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332" y="4015082"/>
            <a:ext cx="546226" cy="54622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7A43758-4F27-410E-A3AE-CBD75516E859}"/>
              </a:ext>
            </a:extLst>
          </p:cNvPr>
          <p:cNvGrpSpPr/>
          <p:nvPr/>
        </p:nvGrpSpPr>
        <p:grpSpPr>
          <a:xfrm>
            <a:off x="4015008" y="4074578"/>
            <a:ext cx="658981" cy="427233"/>
            <a:chOff x="588263" y="2892113"/>
            <a:chExt cx="1103156" cy="914400"/>
          </a:xfrm>
          <a:solidFill>
            <a:srgbClr val="C00000"/>
          </a:solidFill>
        </p:grpSpPr>
        <p:pic>
          <p:nvPicPr>
            <p:cNvPr id="19" name="Graphic 8" descr="Run with solid fill">
              <a:extLst>
                <a:ext uri="{FF2B5EF4-FFF2-40B4-BE49-F238E27FC236}">
                  <a16:creationId xmlns:a16="http://schemas.microsoft.com/office/drawing/2014/main" id="{12C858DA-9094-F67D-9397-CADA6A09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8263" y="2892113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Piggy Bank with solid fill">
              <a:extLst>
                <a:ext uri="{FF2B5EF4-FFF2-40B4-BE49-F238E27FC236}">
                  <a16:creationId xmlns:a16="http://schemas.microsoft.com/office/drawing/2014/main" id="{6D4BF783-83E2-F688-1804-265284229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3906" y="2892113"/>
              <a:ext cx="377513" cy="377513"/>
            </a:xfrm>
            <a:prstGeom prst="rect">
              <a:avLst/>
            </a:prstGeom>
          </p:spPr>
        </p:pic>
      </p:grpSp>
      <p:pic>
        <p:nvPicPr>
          <p:cNvPr id="21" name="Graphic 20" descr="Globe with solid fill">
            <a:extLst>
              <a:ext uri="{FF2B5EF4-FFF2-40B4-BE49-F238E27FC236}">
                <a16:creationId xmlns:a16="http://schemas.microsoft.com/office/drawing/2014/main" id="{788B6EB8-A53B-F8E4-2B7C-8784E26C8B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2684" y="4015082"/>
            <a:ext cx="546226" cy="54622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D7486F0-C579-CE7E-2ED0-AF4F53BCCCD4}"/>
              </a:ext>
            </a:extLst>
          </p:cNvPr>
          <p:cNvSpPr txBox="1">
            <a:spLocks/>
          </p:cNvSpPr>
          <p:nvPr/>
        </p:nvSpPr>
        <p:spPr>
          <a:xfrm>
            <a:off x="3032707" y="3496429"/>
            <a:ext cx="4198802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Which adversary do you think did it?</a:t>
            </a:r>
          </a:p>
        </p:txBody>
      </p:sp>
    </p:spTree>
    <p:extLst>
      <p:ext uri="{BB962C8B-B14F-4D97-AF65-F5344CB8AC3E}">
        <p14:creationId xmlns:p14="http://schemas.microsoft.com/office/powerpoint/2010/main" val="162166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66" y="253119"/>
            <a:ext cx="6809700" cy="435600"/>
          </a:xfrm>
        </p:spPr>
        <p:txBody>
          <a:bodyPr/>
          <a:lstStyle/>
          <a:p>
            <a:r>
              <a:rPr lang="en-US" dirty="0"/>
              <a:t>How would you rob a house?</a:t>
            </a:r>
          </a:p>
        </p:txBody>
      </p:sp>
      <p:pic>
        <p:nvPicPr>
          <p:cNvPr id="4" name="Picture 2" descr="5 Things You Don't Know You're Doing That Make Y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21" y="1171873"/>
            <a:ext cx="3658196" cy="365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1016" y="2475148"/>
            <a:ext cx="12219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Walk in the front door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6483" y="2818015"/>
            <a:ext cx="715544" cy="1418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2624" y="1372685"/>
            <a:ext cx="12219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Check for open windows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89068" y="1676354"/>
            <a:ext cx="822959" cy="3685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85498" y="2942960"/>
            <a:ext cx="12219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Pick the lock?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8150" y="1738906"/>
            <a:ext cx="12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How about a rock?</a:t>
            </a:r>
          </a:p>
          <a:p>
            <a:r>
              <a:rPr lang="en-US" sz="9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Or hammer?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72843" y="2627955"/>
            <a:ext cx="14990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Garage door! Guess the code?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046080" y="2859214"/>
            <a:ext cx="554874" cy="201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3084" y="3490605"/>
            <a:ext cx="14499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Check for key under mat</a:t>
            </a:r>
            <a:endParaRPr lang="en-US" sz="105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49697" y="3490605"/>
            <a:ext cx="553843" cy="2294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00954" y="1281268"/>
            <a:ext cx="149903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Ask neighbor for spare key? </a:t>
            </a:r>
          </a:p>
          <a:p>
            <a:r>
              <a:rPr lang="en-US" sz="9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Your “uncle and Auntie” sent you”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26908" y="3600874"/>
            <a:ext cx="1499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Check the </a:t>
            </a:r>
            <a:r>
              <a:rPr lang="en-US" sz="105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back door</a:t>
            </a:r>
            <a:endParaRPr lang="en-US" sz="105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72843" y="4232430"/>
            <a:ext cx="149903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Pretend to be maintenance utility guy</a:t>
            </a:r>
          </a:p>
        </p:txBody>
      </p:sp>
      <p:pic>
        <p:nvPicPr>
          <p:cNvPr id="4098" name="Picture 2" descr=",353 Black Plumber Stock Photos, Pictures &amp; Royalty-F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29" y="4191932"/>
            <a:ext cx="957206" cy="6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st Neighbor Pictures [HD] | Download Free Images on Unspla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34" y="912745"/>
            <a:ext cx="960857" cy="64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 Keypad Garage Door Controls Safe? | Precision Garage Door Sal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1" t="-849" r="32986" b="1"/>
          <a:stretch/>
        </p:blipFill>
        <p:spPr bwMode="auto">
          <a:xfrm>
            <a:off x="7958745" y="2439343"/>
            <a:ext cx="558163" cy="81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aving keys under the door mat ups your chance of being burgled | Real  Ho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4" y="3956369"/>
            <a:ext cx="949930" cy="6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13A01-02A8-0A6A-0851-8A382EF6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9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6" y="881224"/>
            <a:ext cx="6310489" cy="3104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78E1A-733C-DACE-1EBF-0F4AF83A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0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/>
          </a:p>
        </p:txBody>
      </p:sp>
      <p:pic>
        <p:nvPicPr>
          <p:cNvPr id="3" name="Picture 14" descr="ybersecurity: Hackers are a busy lot in these lockdown days - The Economic 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85" y="1657922"/>
            <a:ext cx="1924731" cy="14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LS Basics: What is a Firewall and How Does It Work? - VP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202" y="1803169"/>
            <a:ext cx="1842651" cy="11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mputer User Pictures | Download Free Images on Unspla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66" y="1708923"/>
            <a:ext cx="2261178" cy="15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59527" y="690904"/>
            <a:ext cx="134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Hacker</a:t>
            </a:r>
            <a:endParaRPr lang="en-US" sz="18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19492" y="1148662"/>
            <a:ext cx="9308" cy="3324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18647" y="1249546"/>
            <a:ext cx="9308" cy="3324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29590" y="816730"/>
            <a:ext cx="206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You + </a:t>
            </a:r>
            <a:r>
              <a:rPr lang="en-US" sz="18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your data</a:t>
            </a:r>
            <a:endParaRPr lang="en-US" sz="18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702089" y="1249546"/>
            <a:ext cx="9308" cy="3324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23814" y="816730"/>
            <a:ext cx="94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Firewall + </a:t>
            </a:r>
            <a:r>
              <a:rPr lang="en-US" sz="7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other protections</a:t>
            </a:r>
            <a:endParaRPr lang="en-US" sz="7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5F0D1-9BB9-A5E2-0E88-087DCE397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8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mage may contain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186" y="220062"/>
            <a:ext cx="2044632" cy="165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23</a:t>
            </a:fld>
            <a:endParaRPr lang="uk-UA"/>
          </a:p>
        </p:txBody>
      </p:sp>
      <p:pic>
        <p:nvPicPr>
          <p:cNvPr id="3" name="Picture 14" descr="ybersecurity: Hackers are a busy lot in these lockdown days - The Economic  Ti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85" y="1657922"/>
            <a:ext cx="1924731" cy="14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LS Basics: What is a Firewall and How Does It Work? - VP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202" y="1803169"/>
            <a:ext cx="1842651" cy="11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mputer User Pictures | Download Free Images on Unspla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66" y="1708923"/>
            <a:ext cx="2261178" cy="15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lice warn Netflix users of suspicious scam ema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05" y="136670"/>
            <a:ext cx="1600871" cy="16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2724705" y="136670"/>
            <a:ext cx="352327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960058" y="3664041"/>
            <a:ext cx="3237308" cy="64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25137" y="3811849"/>
            <a:ext cx="2380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Your username +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5AF47-35D9-4FD8-03FA-465492191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9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24</a:t>
            </a:fld>
            <a:endParaRPr lang="uk-UA"/>
          </a:p>
        </p:txBody>
      </p:sp>
      <p:pic>
        <p:nvPicPr>
          <p:cNvPr id="3" name="Picture 14" descr="ybersecurity: Hackers are a busy lot in these lockdown days - The Economic 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85" y="1657922"/>
            <a:ext cx="1924731" cy="14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LS Basics: What is a Firewall and How Does It Work? - VP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202" y="1803169"/>
            <a:ext cx="1842651" cy="11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mputer User Pictures | Download Free Images on Unspla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66" y="1708923"/>
            <a:ext cx="2261178" cy="15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2817076" y="407127"/>
            <a:ext cx="352327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960058" y="3664041"/>
            <a:ext cx="3237308" cy="64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82043" y="3811849"/>
            <a:ext cx="2266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Access to your computer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54196" y="713046"/>
            <a:ext cx="2026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”Hey! Check out this file for me!”</a:t>
            </a:r>
          </a:p>
        </p:txBody>
      </p:sp>
      <p:pic>
        <p:nvPicPr>
          <p:cNvPr id="6146" name="Picture 2" descr="ocument, File, Computer, Archive, virus, interface, malware, Files And  Folder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16" y="649378"/>
            <a:ext cx="772733" cy="7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e Click Icon, Symbol. PNG, SVG Download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95" y="1236266"/>
            <a:ext cx="759064" cy="7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B0301-6362-F733-ED2E-F93C16A4F8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21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39" y="296175"/>
            <a:ext cx="6809700" cy="435600"/>
          </a:xfrm>
        </p:spPr>
        <p:txBody>
          <a:bodyPr/>
          <a:lstStyle/>
          <a:p>
            <a:r>
              <a:rPr lang="en-US" dirty="0"/>
              <a:t>Phishing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3226E-EC8F-F9B3-101D-2EBD5E51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FC470135-6272-BED7-466B-19337571D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835" y="2427040"/>
            <a:ext cx="1775012" cy="1775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5CCC7-285F-FFF9-8B57-B6B507978AC8}"/>
              </a:ext>
            </a:extLst>
          </p:cNvPr>
          <p:cNvSpPr txBox="1"/>
          <p:nvPr/>
        </p:nvSpPr>
        <p:spPr>
          <a:xfrm>
            <a:off x="808879" y="270077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46292-0793-126E-2C8B-CC6073921FCB}"/>
              </a:ext>
            </a:extLst>
          </p:cNvPr>
          <p:cNvSpPr txBox="1"/>
          <p:nvPr/>
        </p:nvSpPr>
        <p:spPr>
          <a:xfrm>
            <a:off x="578046" y="2163797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ora" pitchFamily="2" charset="77"/>
              </a:rPr>
              <a:t>Attacker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526C8779-09C6-7C19-28F7-9DEA915D1085}"/>
              </a:ext>
            </a:extLst>
          </p:cNvPr>
          <p:cNvSpPr/>
          <p:nvPr/>
        </p:nvSpPr>
        <p:spPr>
          <a:xfrm>
            <a:off x="1501414" y="1145087"/>
            <a:ext cx="2958353" cy="1281953"/>
          </a:xfrm>
          <a:prstGeom prst="cloudCallout">
            <a:avLst>
              <a:gd name="adj1" fmla="val -40924"/>
              <a:gd name="adj2" fmla="val 6472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ora" pitchFamily="2" charset="77"/>
              </a:rPr>
              <a:t>I want to get access to someone else’s information!!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63446-183E-0B99-9FA2-3D512546901A}"/>
              </a:ext>
            </a:extLst>
          </p:cNvPr>
          <p:cNvSpPr txBox="1"/>
          <p:nvPr/>
        </p:nvSpPr>
        <p:spPr>
          <a:xfrm>
            <a:off x="5262282" y="1549152"/>
            <a:ext cx="34962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Quattrocento Sans" panose="020B0502050000020003" pitchFamily="34" charset="0"/>
              </a:rPr>
              <a:t>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Quattrocento Sans" panose="020B0502050000020003" pitchFamily="34" charset="0"/>
              </a:rPr>
              <a:t>Financial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Quattrocento Sans" panose="020B0502050000020003" pitchFamily="34" charset="0"/>
              </a:rPr>
              <a:t>Corporate espionage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Quattrocento Sans" panose="020B0502050000020003" pitchFamily="34" charset="0"/>
              </a:rPr>
              <a:t>Abuse access for other activity</a:t>
            </a:r>
          </a:p>
        </p:txBody>
      </p:sp>
    </p:spTree>
    <p:extLst>
      <p:ext uri="{BB962C8B-B14F-4D97-AF65-F5344CB8AC3E}">
        <p14:creationId xmlns:p14="http://schemas.microsoft.com/office/powerpoint/2010/main" val="28281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39" y="296175"/>
            <a:ext cx="6809700" cy="435600"/>
          </a:xfrm>
        </p:spPr>
        <p:txBody>
          <a:bodyPr/>
          <a:lstStyle/>
          <a:p>
            <a:r>
              <a:rPr lang="en-US" dirty="0"/>
              <a:t>What’s in a phish?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3226E-EC8F-F9B3-101D-2EBD5E51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B92A8-033B-1B61-F933-30C88628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22" y="731775"/>
            <a:ext cx="5640155" cy="41155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59FC91-D19D-F585-B16A-B2C88457DE2C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981687" y="1568823"/>
            <a:ext cx="2520965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F76CC0-1BC5-B0A5-D88E-FCC09B129C21}"/>
              </a:ext>
            </a:extLst>
          </p:cNvPr>
          <p:cNvSpPr txBox="1"/>
          <p:nvPr/>
        </p:nvSpPr>
        <p:spPr>
          <a:xfrm>
            <a:off x="6502652" y="1414935"/>
            <a:ext cx="2273379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Legit-looking sender email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259397-376C-B57C-B016-B670FC200515}"/>
              </a:ext>
            </a:extLst>
          </p:cNvPr>
          <p:cNvCxnSpPr>
            <a:cxnSpLocks/>
          </p:cNvCxnSpPr>
          <p:nvPr/>
        </p:nvCxnSpPr>
        <p:spPr>
          <a:xfrm>
            <a:off x="995082" y="1568823"/>
            <a:ext cx="10936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29BF2F-385B-483E-681C-8B891F5FBDA8}"/>
              </a:ext>
            </a:extLst>
          </p:cNvPr>
          <p:cNvSpPr txBox="1"/>
          <p:nvPr/>
        </p:nvSpPr>
        <p:spPr>
          <a:xfrm>
            <a:off x="243161" y="1307213"/>
            <a:ext cx="112461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Email spoofing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84A77D-FCCB-B0C0-A0B1-456281244CF4}"/>
              </a:ext>
            </a:extLst>
          </p:cNvPr>
          <p:cNvSpPr txBox="1"/>
          <p:nvPr/>
        </p:nvSpPr>
        <p:spPr>
          <a:xfrm>
            <a:off x="243160" y="2266330"/>
            <a:ext cx="112461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Urgent subject line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D6A3FA-F5C7-9AA8-6737-32470B897377}"/>
              </a:ext>
            </a:extLst>
          </p:cNvPr>
          <p:cNvCxnSpPr>
            <a:cxnSpLocks/>
          </p:cNvCxnSpPr>
          <p:nvPr/>
        </p:nvCxnSpPr>
        <p:spPr>
          <a:xfrm flipV="1">
            <a:off x="1084730" y="1722712"/>
            <a:ext cx="1004047" cy="8311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91FBBF-EFFC-9550-144A-5E6A1BD80817}"/>
              </a:ext>
            </a:extLst>
          </p:cNvPr>
          <p:cNvSpPr txBox="1"/>
          <p:nvPr/>
        </p:nvSpPr>
        <p:spPr>
          <a:xfrm>
            <a:off x="7213918" y="2158312"/>
            <a:ext cx="1124613" cy="73866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Mimicking reputable brand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82F70C-F20C-B2F6-85EF-D69F93BC2994}"/>
              </a:ext>
            </a:extLst>
          </p:cNvPr>
          <p:cNvCxnSpPr>
            <a:cxnSpLocks/>
          </p:cNvCxnSpPr>
          <p:nvPr/>
        </p:nvCxnSpPr>
        <p:spPr>
          <a:xfrm flipH="1" flipV="1">
            <a:off x="3711388" y="2173732"/>
            <a:ext cx="3571194" cy="41343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24A40C-764B-6539-D713-2AD11E4EDCB1}"/>
              </a:ext>
            </a:extLst>
          </p:cNvPr>
          <p:cNvSpPr txBox="1"/>
          <p:nvPr/>
        </p:nvSpPr>
        <p:spPr>
          <a:xfrm>
            <a:off x="7213917" y="3420789"/>
            <a:ext cx="1124613" cy="95410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to actor-controlled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3B1334-2483-D39E-F0DE-ABA8C54528F7}"/>
              </a:ext>
            </a:extLst>
          </p:cNvPr>
          <p:cNvCxnSpPr>
            <a:cxnSpLocks/>
          </p:cNvCxnSpPr>
          <p:nvPr/>
        </p:nvCxnSpPr>
        <p:spPr>
          <a:xfrm flipH="1" flipV="1">
            <a:off x="3155576" y="3637202"/>
            <a:ext cx="4058341" cy="15291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45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39" y="296175"/>
            <a:ext cx="6809700" cy="435600"/>
          </a:xfrm>
        </p:spPr>
        <p:txBody>
          <a:bodyPr/>
          <a:lstStyle/>
          <a:p>
            <a:r>
              <a:rPr lang="en-US" dirty="0"/>
              <a:t>What’s in a phish?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0522863-2CE9-0744-4A30-C0056FBA7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049" y="140381"/>
            <a:ext cx="3863281" cy="48627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B58DE-CD51-6F43-205B-193E778853A3}"/>
              </a:ext>
            </a:extLst>
          </p:cNvPr>
          <p:cNvSpPr txBox="1"/>
          <p:nvPr/>
        </p:nvSpPr>
        <p:spPr>
          <a:xfrm>
            <a:off x="1292031" y="2714672"/>
            <a:ext cx="1124613" cy="95410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login credentials are captured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2C3919-5CE0-9CE7-FA96-BEDE1FF697B8}"/>
              </a:ext>
            </a:extLst>
          </p:cNvPr>
          <p:cNvCxnSpPr>
            <a:cxnSpLocks/>
          </p:cNvCxnSpPr>
          <p:nvPr/>
        </p:nvCxnSpPr>
        <p:spPr>
          <a:xfrm flipV="1">
            <a:off x="2288823" y="2922494"/>
            <a:ext cx="1619789" cy="3605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B6FA5A-FD5A-1D66-89B2-9A4508880D11}"/>
              </a:ext>
            </a:extLst>
          </p:cNvPr>
          <p:cNvSpPr txBox="1"/>
          <p:nvPr/>
        </p:nvSpPr>
        <p:spPr>
          <a:xfrm>
            <a:off x="7776735" y="185204"/>
            <a:ext cx="1124613" cy="116955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 the legit Microsoft login domain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10F054-2387-240E-7769-CCDF7103CDFE}"/>
              </a:ext>
            </a:extLst>
          </p:cNvPr>
          <p:cNvCxnSpPr>
            <a:cxnSpLocks/>
          </p:cNvCxnSpPr>
          <p:nvPr/>
        </p:nvCxnSpPr>
        <p:spPr>
          <a:xfrm flipH="1" flipV="1">
            <a:off x="5818094" y="296175"/>
            <a:ext cx="2097741" cy="3660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6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0" y="51240"/>
            <a:ext cx="6809700" cy="435600"/>
          </a:xfrm>
        </p:spPr>
        <p:txBody>
          <a:bodyPr/>
          <a:lstStyle/>
          <a:p>
            <a:r>
              <a:rPr lang="en-US" dirty="0"/>
              <a:t>All about domains and IPs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626B23D-27E6-3531-C733-2EA21BC09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990" y="1510679"/>
            <a:ext cx="2204810" cy="2775209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7C73F2-BD69-FC7E-D244-76DA0ADB6BAF}"/>
              </a:ext>
            </a:extLst>
          </p:cNvPr>
          <p:cNvSpPr/>
          <p:nvPr/>
        </p:nvSpPr>
        <p:spPr>
          <a:xfrm>
            <a:off x="972924" y="1338424"/>
            <a:ext cx="2554942" cy="311971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2549B-F91A-C0FB-3C0C-59AAD08FCBFE}"/>
              </a:ext>
            </a:extLst>
          </p:cNvPr>
          <p:cNvSpPr txBox="1"/>
          <p:nvPr/>
        </p:nvSpPr>
        <p:spPr>
          <a:xfrm>
            <a:off x="972925" y="544669"/>
            <a:ext cx="2554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attacker gives the credential stealing page a legit-looking </a:t>
            </a:r>
            <a:r>
              <a:rPr lang="en-US" b="1" dirty="0"/>
              <a:t>domain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E4624-7AB9-849F-F376-EC63B6BD6474}"/>
              </a:ext>
            </a:extLst>
          </p:cNvPr>
          <p:cNvSpPr txBox="1"/>
          <p:nvPr/>
        </p:nvSpPr>
        <p:spPr>
          <a:xfrm>
            <a:off x="883279" y="4513232"/>
            <a:ext cx="2554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online-login-</a:t>
            </a:r>
            <a:r>
              <a:rPr lang="en-US" b="1" dirty="0" err="1"/>
              <a:t>microsoft.info</a:t>
            </a:r>
            <a:endParaRPr lang="en-US" b="1" dirty="0"/>
          </a:p>
        </p:txBody>
      </p:sp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832A2928-885E-9005-CD35-E561DAB32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59" y="1975597"/>
            <a:ext cx="1192306" cy="1192306"/>
          </a:xfrm>
          <a:prstGeom prst="rect">
            <a:avLst/>
          </a:prstGeom>
        </p:spPr>
      </p:pic>
      <p:pic>
        <p:nvPicPr>
          <p:cNvPr id="17" name="Graphic 16" descr="Question Mark with solid fill">
            <a:extLst>
              <a:ext uri="{FF2B5EF4-FFF2-40B4-BE49-F238E27FC236}">
                <a16:creationId xmlns:a16="http://schemas.microsoft.com/office/drawing/2014/main" id="{1C8F0F0F-D04D-0082-0947-B89A6D581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165" y="1657350"/>
            <a:ext cx="914400" cy="9144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D33EF7E4-4E2A-1D09-4E56-EBFFF52A69AF}"/>
              </a:ext>
            </a:extLst>
          </p:cNvPr>
          <p:cNvSpPr/>
          <p:nvPr/>
        </p:nvSpPr>
        <p:spPr>
          <a:xfrm>
            <a:off x="3693459" y="2393576"/>
            <a:ext cx="609600" cy="30195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73F9275-D707-18BC-F760-6143027220FE}"/>
              </a:ext>
            </a:extLst>
          </p:cNvPr>
          <p:cNvSpPr/>
          <p:nvPr/>
        </p:nvSpPr>
        <p:spPr>
          <a:xfrm>
            <a:off x="5800165" y="2393576"/>
            <a:ext cx="609600" cy="30195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29763B-2295-AB04-F9F5-25DFADD08833}"/>
              </a:ext>
            </a:extLst>
          </p:cNvPr>
          <p:cNvSpPr txBox="1"/>
          <p:nvPr/>
        </p:nvSpPr>
        <p:spPr>
          <a:xfrm>
            <a:off x="3760694" y="815642"/>
            <a:ext cx="2554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are good at reading domain names, but computers are 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0ACF0-46D2-02F2-67A4-05DF82E7EA62}"/>
              </a:ext>
            </a:extLst>
          </p:cNvPr>
          <p:cNvSpPr txBox="1"/>
          <p:nvPr/>
        </p:nvSpPr>
        <p:spPr>
          <a:xfrm>
            <a:off x="6843070" y="2340917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47.50.183.20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179B86-041F-A177-5554-97C00094EE4A}"/>
              </a:ext>
            </a:extLst>
          </p:cNvPr>
          <p:cNvSpPr txBox="1"/>
          <p:nvPr/>
        </p:nvSpPr>
        <p:spPr>
          <a:xfrm>
            <a:off x="6557215" y="2898282"/>
            <a:ext cx="2554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</a:t>
            </a:r>
            <a:r>
              <a:rPr lang="en-US" b="1" dirty="0"/>
              <a:t>IP address</a:t>
            </a:r>
            <a:r>
              <a:rPr lang="en-US" dirty="0"/>
              <a:t> tells your computer where a particular website lives on the internet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534978-8C91-228E-1B81-2F2B67768E6E}"/>
              </a:ext>
            </a:extLst>
          </p:cNvPr>
          <p:cNvSpPr txBox="1"/>
          <p:nvPr/>
        </p:nvSpPr>
        <p:spPr>
          <a:xfrm>
            <a:off x="6557216" y="1602253"/>
            <a:ext cx="25549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like your street address tells your friends where you live</a:t>
            </a:r>
          </a:p>
        </p:txBody>
      </p:sp>
    </p:spTree>
    <p:extLst>
      <p:ext uri="{BB962C8B-B14F-4D97-AF65-F5344CB8AC3E}">
        <p14:creationId xmlns:p14="http://schemas.microsoft.com/office/powerpoint/2010/main" val="188771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39" y="296175"/>
            <a:ext cx="6809700" cy="435600"/>
          </a:xfrm>
        </p:spPr>
        <p:txBody>
          <a:bodyPr/>
          <a:lstStyle/>
          <a:p>
            <a:r>
              <a:rPr lang="en-US" dirty="0"/>
              <a:t>Catching Phish (How do we find bad actors?)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11FCF-8817-CB98-C808-4296D5E0B968}"/>
              </a:ext>
            </a:extLst>
          </p:cNvPr>
          <p:cNvSpPr txBox="1"/>
          <p:nvPr/>
        </p:nvSpPr>
        <p:spPr>
          <a:xfrm>
            <a:off x="681339" y="878541"/>
            <a:ext cx="7655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 every step of the way, </a:t>
            </a:r>
            <a:r>
              <a:rPr lang="en-US" sz="2000" b="1" dirty="0"/>
              <a:t>security logs</a:t>
            </a:r>
            <a:r>
              <a:rPr lang="en-US" sz="2000" dirty="0"/>
              <a:t> record a history of what the attackers are doing, so that </a:t>
            </a:r>
            <a:r>
              <a:rPr lang="en-US" sz="2000" b="1" dirty="0"/>
              <a:t>security analysts</a:t>
            </a:r>
            <a:r>
              <a:rPr lang="en-US" sz="2000" dirty="0"/>
              <a:t> can help keep us safe.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1B9E187-433B-45B0-3898-566A5A6F3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861363"/>
              </p:ext>
            </p:extLst>
          </p:nvPr>
        </p:nvGraphicFramePr>
        <p:xfrm>
          <a:off x="257735" y="388469"/>
          <a:ext cx="8628530" cy="5590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453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0;p14">
            <a:extLst>
              <a:ext uri="{FF2B5EF4-FFF2-40B4-BE49-F238E27FC236}">
                <a16:creationId xmlns:a16="http://schemas.microsoft.com/office/drawing/2014/main" id="{3A07BF19-D9BB-9250-EE1F-8F3084C7CDCB}"/>
              </a:ext>
            </a:extLst>
          </p:cNvPr>
          <p:cNvSpPr txBox="1">
            <a:spLocks/>
          </p:cNvSpPr>
          <p:nvPr/>
        </p:nvSpPr>
        <p:spPr>
          <a:xfrm>
            <a:off x="5733172" y="3926159"/>
            <a:ext cx="258695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Lora"/>
                <a:sym typeface="Lora"/>
              </a:rPr>
              <a:t>A cybersecurity game</a:t>
            </a:r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D30956-7AF8-0BD3-38B3-27AC6963D481}"/>
              </a:ext>
            </a:extLst>
          </p:cNvPr>
          <p:cNvGrpSpPr/>
          <p:nvPr/>
        </p:nvGrpSpPr>
        <p:grpSpPr>
          <a:xfrm>
            <a:off x="349624" y="779693"/>
            <a:ext cx="5804647" cy="3217063"/>
            <a:chOff x="588263" y="457200"/>
            <a:chExt cx="11603737" cy="5357584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7D75E27C-195C-59FF-41A4-32E5ADCC34A8}"/>
                </a:ext>
              </a:extLst>
            </p:cNvPr>
            <p:cNvSpPr txBox="1">
              <a:spLocks/>
            </p:cNvSpPr>
            <p:nvPr/>
          </p:nvSpPr>
          <p:spPr>
            <a:xfrm>
              <a:off x="588263" y="457200"/>
              <a:ext cx="11018520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-5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What is Threat Intelligence?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3E9CCBDA-07C1-5823-654C-D611F87E2B09}"/>
                </a:ext>
              </a:extLst>
            </p:cNvPr>
            <p:cNvSpPr txBox="1">
              <a:spLocks/>
            </p:cNvSpPr>
            <p:nvPr/>
          </p:nvSpPr>
          <p:spPr>
            <a:xfrm>
              <a:off x="2030986" y="1765959"/>
              <a:ext cx="3985143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Learn about adversaries…</a:t>
              </a:r>
            </a:p>
          </p:txBody>
        </p:sp>
        <p:pic>
          <p:nvPicPr>
            <p:cNvPr id="7" name="Graphic 6" descr="Brain with solid fill">
              <a:extLst>
                <a:ext uri="{FF2B5EF4-FFF2-40B4-BE49-F238E27FC236}">
                  <a16:creationId xmlns:a16="http://schemas.microsoft.com/office/drawing/2014/main" id="{72AA2875-E825-1C28-331C-4284537F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6704" y="1795971"/>
              <a:ext cx="801750" cy="801750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01B052D-9688-BAB0-08ED-8B2F8D5BFAF9}"/>
                </a:ext>
              </a:extLst>
            </p:cNvPr>
            <p:cNvSpPr txBox="1">
              <a:spLocks/>
            </p:cNvSpPr>
            <p:nvPr/>
          </p:nvSpPr>
          <p:spPr>
            <a:xfrm>
              <a:off x="2095641" y="3429149"/>
              <a:ext cx="5450468" cy="47397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00"/>
                  </a:solidFill>
                  <a:latin typeface="Segoe UI"/>
                </a:rPr>
                <a:t>Track adversaries over time…</a:t>
              </a:r>
            </a:p>
            <a:p>
              <a:endParaRPr lang="en-US" sz="14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A38D2F71-ABB2-25D2-56A7-3EB6C46EEFB9}"/>
                </a:ext>
              </a:extLst>
            </p:cNvPr>
            <p:cNvSpPr txBox="1">
              <a:spLocks/>
            </p:cNvSpPr>
            <p:nvPr/>
          </p:nvSpPr>
          <p:spPr>
            <a:xfrm>
              <a:off x="2095641" y="4869764"/>
              <a:ext cx="4092217" cy="47397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0000"/>
                  </a:solidFill>
                  <a:latin typeface="Segoe UI"/>
                </a:rPr>
                <a:t>Implement defenses…</a:t>
              </a:r>
            </a:p>
            <a:p>
              <a:endParaRPr lang="en-US" sz="14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9EE34D1D-198A-4077-AF4A-6F1591A24C58}"/>
                </a:ext>
              </a:extLst>
            </p:cNvPr>
            <p:cNvSpPr txBox="1">
              <a:spLocks/>
            </p:cNvSpPr>
            <p:nvPr/>
          </p:nvSpPr>
          <p:spPr>
            <a:xfrm>
              <a:off x="2902677" y="2407634"/>
              <a:ext cx="9286863" cy="215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rgbClr val="0078D4"/>
                  </a:solidFill>
                  <a:latin typeface="Segoe UI"/>
                </a:rPr>
                <a:t>…and share knowledge with public/private sector partners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02C680C-F591-ECDC-15AE-310A3E3C8487}"/>
                </a:ext>
              </a:extLst>
            </p:cNvPr>
            <p:cNvSpPr txBox="1">
              <a:spLocks/>
            </p:cNvSpPr>
            <p:nvPr/>
          </p:nvSpPr>
          <p:spPr>
            <a:xfrm>
              <a:off x="2905138" y="3885507"/>
              <a:ext cx="9286862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78D4"/>
                  </a:solidFill>
                  <a:latin typeface="Segoe UI"/>
                </a:rPr>
                <a:t>…to understand the changing threat landscape</a:t>
              </a: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0D02EEDF-B997-8AD0-002A-313AE78B14C1}"/>
                </a:ext>
              </a:extLst>
            </p:cNvPr>
            <p:cNvSpPr txBox="1">
              <a:spLocks/>
            </p:cNvSpPr>
            <p:nvPr/>
          </p:nvSpPr>
          <p:spPr>
            <a:xfrm>
              <a:off x="2905138" y="5363380"/>
              <a:ext cx="9286862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sz="1400">
                  <a:solidFill>
                    <a:srgbClr val="0078D4"/>
                  </a:solidFill>
                  <a:latin typeface="Segoe UI"/>
                </a:rPr>
                <a:t>…and work with product teams to protect customers</a:t>
              </a:r>
            </a:p>
          </p:txBody>
        </p:sp>
        <p:pic>
          <p:nvPicPr>
            <p:cNvPr id="13" name="Graphic 12" descr="Hourglass Finished with solid fill">
              <a:extLst>
                <a:ext uri="{FF2B5EF4-FFF2-40B4-BE49-F238E27FC236}">
                  <a16:creationId xmlns:a16="http://schemas.microsoft.com/office/drawing/2014/main" id="{489C9BD5-84A9-AF9E-3B13-495A1036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463" y="329185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Shield Tick with solid fill">
              <a:extLst>
                <a:ext uri="{FF2B5EF4-FFF2-40B4-BE49-F238E27FC236}">
                  <a16:creationId xmlns:a16="http://schemas.microsoft.com/office/drawing/2014/main" id="{9E7A8ABA-530B-2FFF-BEC0-8FDACBCB4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0595" y="49003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258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9FACE-0FFC-A9FC-D373-D3F20F66A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471488"/>
            <a:ext cx="7962350" cy="4257182"/>
          </a:xfrm>
        </p:spPr>
        <p:txBody>
          <a:bodyPr/>
          <a:lstStyle/>
          <a:p>
            <a:pPr marL="76200" indent="0">
              <a:buNone/>
            </a:pPr>
            <a:r>
              <a:rPr lang="en-US" b="1" u="sng" dirty="0"/>
              <a:t>Scoreboard/Challenge Questions</a:t>
            </a:r>
            <a:r>
              <a:rPr lang="en-US" b="1" dirty="0"/>
              <a:t> </a:t>
            </a:r>
            <a:r>
              <a:rPr lang="en-US" b="1" dirty="0">
                <a:highlight>
                  <a:srgbClr val="FFFF00"/>
                </a:highlight>
              </a:rPr>
              <a:t>kc7cyber.azurewebsites.net</a:t>
            </a:r>
          </a:p>
          <a:p>
            <a:pPr marL="76200" indent="0">
              <a:buNone/>
            </a:pPr>
            <a:endParaRPr lang="en-US" b="1" dirty="0">
              <a:highlight>
                <a:srgbClr val="FFFF00"/>
              </a:highlight>
            </a:endParaRPr>
          </a:p>
          <a:p>
            <a:pPr marL="76200" indent="0">
              <a:buNone/>
            </a:pPr>
            <a:r>
              <a:rPr lang="en-US" b="1" u="sng" dirty="0"/>
              <a:t>Azure Data Explorer (Security Logs)</a:t>
            </a:r>
          </a:p>
          <a:p>
            <a:pPr marL="76200" indent="0">
              <a:buNone/>
            </a:pPr>
            <a:r>
              <a:rPr lang="en-US" b="1" dirty="0" err="1">
                <a:highlight>
                  <a:srgbClr val="FFFF00"/>
                </a:highlight>
              </a:rPr>
              <a:t>dataexplorer.azure.com</a:t>
            </a:r>
            <a:endParaRPr lang="en-US" b="1" dirty="0">
              <a:highlight>
                <a:srgbClr val="FFFF00"/>
              </a:highlight>
            </a:endParaRPr>
          </a:p>
          <a:p>
            <a:pPr marL="76200" indent="0">
              <a:buNone/>
            </a:pPr>
            <a:endParaRPr lang="en-US" b="1" dirty="0">
              <a:highlight>
                <a:srgbClr val="FFFF00"/>
              </a:highlight>
            </a:endParaRPr>
          </a:p>
          <a:p>
            <a:pPr marL="76200" indent="0">
              <a:buNone/>
            </a:pPr>
            <a:r>
              <a:rPr lang="en-US" b="1" u="sng" dirty="0"/>
              <a:t>Digital Packet (Walkthrough + Questions)</a:t>
            </a:r>
          </a:p>
          <a:p>
            <a:pPr marL="76200" indent="0">
              <a:buNone/>
            </a:pPr>
            <a:r>
              <a:rPr lang="en-US" b="1" dirty="0">
                <a:highlight>
                  <a:srgbClr val="FFFF00"/>
                </a:highlight>
              </a:rPr>
              <a:t>kc7cyber.com/go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8B25-BB9E-70D7-6127-DCD12096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96040-C762-7348-BF74-D039ECF8B3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67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41B5D5B-9FE4-9B5E-FB86-05AE68722B98}"/>
              </a:ext>
            </a:extLst>
          </p:cNvPr>
          <p:cNvSpPr/>
          <p:nvPr/>
        </p:nvSpPr>
        <p:spPr>
          <a:xfrm>
            <a:off x="4290863" y="3376513"/>
            <a:ext cx="562173" cy="562173"/>
          </a:xfrm>
          <a:prstGeom prst="ellipse">
            <a:avLst/>
          </a:prstGeom>
          <a:solidFill>
            <a:srgbClr val="1DC3E5"/>
          </a:solidFill>
          <a:ln>
            <a:solidFill>
              <a:srgbClr val="1DC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“</a:t>
            </a:r>
            <a:endParaRPr lang="en-US" b="1"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Why don’t you just take the physical computer?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B61C0-3C2E-46C0-EE73-B9764ACA7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subTitle" idx="4294967295"/>
          </p:nvPr>
        </p:nvSpPr>
        <p:spPr>
          <a:xfrm>
            <a:off x="1971025" y="2153525"/>
            <a:ext cx="6015263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1DC3E5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  <a:endParaRPr lang="en-US" sz="3600" b="1" i="1" dirty="0">
              <a:latin typeface="Lora"/>
              <a:ea typeface="Lora"/>
              <a:cs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</a:t>
            </a:r>
            <a:endParaRPr sz="1800" dirty="0">
              <a:solidFill>
                <a:schemeClr val="dk1"/>
              </a:solidFill>
            </a:endParaRPr>
          </a:p>
          <a:p>
            <a:pPr indent="-342900">
              <a:buClr>
                <a:srgbClr val="1DC3E5"/>
              </a:buClr>
              <a:buSzPts val="1800"/>
            </a:pPr>
            <a:r>
              <a:rPr lang="en" sz="1800" dirty="0"/>
              <a:t>@</a:t>
            </a:r>
            <a:r>
              <a:rPr lang="en-US" sz="1800" dirty="0" err="1"/>
              <a:t>simandsec</a:t>
            </a:r>
            <a:r>
              <a:rPr lang="en-US" sz="1800" dirty="0"/>
              <a:t>  / </a:t>
            </a:r>
            <a:r>
              <a:rPr lang="en-US" sz="1800" dirty="0" err="1"/>
              <a:t>skakpovi@microsoft.com</a:t>
            </a:r>
            <a:endParaRPr lang="en-US" sz="1800" dirty="0"/>
          </a:p>
          <a:p>
            <a:pPr indent="-342900">
              <a:buClr>
                <a:srgbClr val="1DC3E5"/>
              </a:buClr>
              <a:buSzPts val="1800"/>
            </a:pPr>
            <a:r>
              <a:rPr lang="en-US" sz="1800" dirty="0"/>
              <a:t>@</a:t>
            </a:r>
            <a:r>
              <a:rPr lang="en-US" sz="1800" dirty="0" err="1"/>
              <a:t>greg_schloemer</a:t>
            </a:r>
            <a:r>
              <a:rPr lang="en-US" sz="1800" dirty="0"/>
              <a:t> / </a:t>
            </a:r>
            <a:r>
              <a:rPr lang="en-US" sz="1800" dirty="0" err="1"/>
              <a:t>grschloe@microsoft.com</a:t>
            </a:r>
            <a:endParaRPr lang="en-US" sz="1800" dirty="0"/>
          </a:p>
        </p:txBody>
      </p:sp>
      <p:cxnSp>
        <p:nvCxnSpPr>
          <p:cNvPr id="323" name="Google Shape;32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25" name="Google Shape;325;p30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1DC3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28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6530F-E6AE-F451-C62C-59133B9D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87AFB-50B3-E2BC-5E89-45B67B24E9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85129-9AE9-D412-B802-E411129159CA}"/>
              </a:ext>
            </a:extLst>
          </p:cNvPr>
          <p:cNvSpPr txBox="1"/>
          <p:nvPr/>
        </p:nvSpPr>
        <p:spPr>
          <a:xfrm>
            <a:off x="1135380" y="2033141"/>
            <a:ext cx="6873240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dirty="0"/>
              <a:t>Username:  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kc7cyber@gmail.com</a:t>
            </a:r>
          </a:p>
          <a:p>
            <a:r>
              <a:rPr lang="en-US" sz="3200" b="1" dirty="0"/>
              <a:t>Password:  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LetzD0Cyberz</a:t>
            </a:r>
          </a:p>
        </p:txBody>
      </p:sp>
    </p:spTree>
    <p:extLst>
      <p:ext uri="{BB962C8B-B14F-4D97-AF65-F5344CB8AC3E}">
        <p14:creationId xmlns:p14="http://schemas.microsoft.com/office/powerpoint/2010/main" val="546689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758D5-6C52-C7A9-26F1-936E82BC4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15664-BCF3-F91E-651A-60D29A470FE4}"/>
              </a:ext>
            </a:extLst>
          </p:cNvPr>
          <p:cNvSpPr txBox="1"/>
          <p:nvPr/>
        </p:nvSpPr>
        <p:spPr>
          <a:xfrm>
            <a:off x="2096690" y="2310140"/>
            <a:ext cx="4950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https://</a:t>
            </a:r>
            <a:r>
              <a:rPr lang="en-US" sz="2800" b="1" dirty="0" err="1"/>
              <a:t>tinyurl.com</a:t>
            </a:r>
            <a:r>
              <a:rPr lang="en-US" sz="2800" b="1" dirty="0"/>
              <a:t>/kc7fcps</a:t>
            </a:r>
          </a:p>
        </p:txBody>
      </p:sp>
    </p:spTree>
    <p:extLst>
      <p:ext uri="{BB962C8B-B14F-4D97-AF65-F5344CB8AC3E}">
        <p14:creationId xmlns:p14="http://schemas.microsoft.com/office/powerpoint/2010/main" val="21945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2CCDA-57FA-B59D-E5D9-0BD158FD5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7515-360C-5343-1A47-A0E3C0FB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673"/>
            <a:ext cx="8489206" cy="42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8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834600" y="2040951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-US" sz="3600" b="1" i="1" dirty="0">
                <a:highlight>
                  <a:srgbClr val="1DC3E5"/>
                </a:highlight>
                <a:latin typeface="Lora"/>
                <a:ea typeface="Lora"/>
                <a:cs typeface="Lora"/>
                <a:sym typeface="Lora"/>
              </a:rPr>
              <a:t>Simeon Kakpovi</a:t>
            </a:r>
            <a:endParaRPr sz="3600" b="1" i="1" dirty="0">
              <a:highlight>
                <a:srgbClr val="1DC3E5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B.B.A Computer Systems </a:t>
            </a:r>
            <a:r>
              <a:rPr lang="mr-IN" sz="1800" dirty="0"/>
              <a:t>–</a:t>
            </a:r>
            <a:r>
              <a:rPr lang="en-US" sz="1800" dirty="0"/>
              <a:t> Howard University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MPhil. Technology </a:t>
            </a:r>
            <a:r>
              <a:rPr lang="mr-IN" sz="1800" dirty="0"/>
              <a:t>–</a:t>
            </a:r>
            <a:r>
              <a:rPr lang="en-US" sz="1800" dirty="0"/>
              <a:t> University of Cambridge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Senior Threat Intelligence Analyst - Microsoft</a:t>
            </a:r>
            <a:endParaRPr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453CE-DE18-F1BB-53BF-8F9F29CD9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pic>
        <p:nvPicPr>
          <p:cNvPr id="3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277E2FF-498D-E96D-90A8-DAA03313F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126" y="1369595"/>
            <a:ext cx="3181103" cy="25787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834600" y="2040951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-US" sz="3600" b="1" i="1" dirty="0">
                <a:highlight>
                  <a:srgbClr val="1DC3E5"/>
                </a:highlight>
                <a:latin typeface="Lora"/>
                <a:ea typeface="Lora"/>
                <a:cs typeface="Lora"/>
                <a:sym typeface="Lora"/>
              </a:rPr>
              <a:t>Greg Schloemer</a:t>
            </a:r>
            <a:endParaRPr sz="3600" b="1" i="1" dirty="0">
              <a:highlight>
                <a:srgbClr val="1DC3E5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B.S. Computer Engineering – University of Kentucky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Threat Intelligence Analyst - Microsoft</a:t>
            </a:r>
            <a:endParaRPr lang="en-US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834600" y="861898"/>
            <a:ext cx="1133700" cy="11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99E5E-DE66-8413-4DB7-69C3F15C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CDBEF2-D08F-B9B1-C625-A4F579426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338" y="703762"/>
            <a:ext cx="2760573" cy="37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4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0CD320E-6DBF-0FA8-357E-7A8D75AF1910}"/>
              </a:ext>
            </a:extLst>
          </p:cNvPr>
          <p:cNvSpPr/>
          <p:nvPr/>
        </p:nvSpPr>
        <p:spPr>
          <a:xfrm>
            <a:off x="800700" y="934895"/>
            <a:ext cx="415250" cy="415250"/>
          </a:xfrm>
          <a:prstGeom prst="ellipse">
            <a:avLst/>
          </a:prstGeom>
          <a:solidFill>
            <a:srgbClr val="1DC3E5"/>
          </a:solidFill>
          <a:ln>
            <a:solidFill>
              <a:srgbClr val="1DC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57631"/>
            <a:ext cx="4910068" cy="334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</a:t>
            </a:r>
            <a:r>
              <a:rPr lang="en" dirty="0"/>
              <a:t>a </a:t>
            </a:r>
            <a:r>
              <a:rPr lang="en-US" dirty="0">
                <a:highlight>
                  <a:srgbClr val="1DC3E5"/>
                </a:highlight>
              </a:rPr>
              <a:t>Threat Intelligence Analyst?</a:t>
            </a:r>
            <a:endParaRPr dirty="0">
              <a:highlight>
                <a:srgbClr val="1DC3E5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6A558-DBAD-6E81-6DA9-AF8FF8C9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CFCA8-00AA-E091-72F9-0FAED56D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87" y="1394695"/>
            <a:ext cx="5186590" cy="1686696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0F421709-BED8-8C3E-5E38-C1EDA348D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431" y="2238043"/>
            <a:ext cx="2808622" cy="2372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FC80C-947D-2CD6-AC7D-DFB9781FD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518" y="1421008"/>
            <a:ext cx="2952195" cy="352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8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8119742-A119-AF8E-E639-039A8D915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1316806"/>
          </a:xfrm>
        </p:spPr>
        <p:txBody>
          <a:bodyPr/>
          <a:lstStyle/>
          <a:p>
            <a:r>
              <a:rPr lang="en-US" sz="1800" dirty="0"/>
              <a:t>We work for Microsoft, a 🇺🇸-based company</a:t>
            </a:r>
          </a:p>
          <a:p>
            <a:r>
              <a:rPr lang="en-US" sz="1800" dirty="0"/>
              <a:t>Our job is to protect our customers</a:t>
            </a:r>
          </a:p>
          <a:p>
            <a:endParaRPr lang="en-US" sz="1800" dirty="0"/>
          </a:p>
          <a:p>
            <a:r>
              <a:rPr lang="en-US" sz="1800" dirty="0"/>
              <a:t>We have blind spots and biases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5319C3-6D5D-ABFD-56FC-583E5A9F3A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⚠️ Quick Disclaimer!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77640-D838-4C58-900F-EF3459815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584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3E0C0D3-D161-F2B2-D866-4E166494582D}"/>
              </a:ext>
            </a:extLst>
          </p:cNvPr>
          <p:cNvSpPr/>
          <p:nvPr/>
        </p:nvSpPr>
        <p:spPr>
          <a:xfrm>
            <a:off x="1109795" y="2291150"/>
            <a:ext cx="562173" cy="562173"/>
          </a:xfrm>
          <a:prstGeom prst="ellipse">
            <a:avLst/>
          </a:prstGeom>
          <a:solidFill>
            <a:srgbClr val="1DC3E5"/>
          </a:solidFill>
          <a:ln>
            <a:solidFill>
              <a:srgbClr val="1DC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Why?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1DC3E5"/>
                </a:highlight>
              </a:rPr>
              <a:t>Why would anyone want to “hack”?</a:t>
            </a:r>
            <a:endParaRPr dirty="0">
              <a:highlight>
                <a:srgbClr val="1DC3E5"/>
              </a:highlight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128068" y="22906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4A356B-7E92-315B-1572-B0D0B0A6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" y="4605075"/>
            <a:ext cx="479147" cy="4653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12651</TotalTime>
  <Words>643</Words>
  <Application>Microsoft Office PowerPoint</Application>
  <PresentationFormat>On-screen Show (16:9)</PresentationFormat>
  <Paragraphs>146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Comic Sans MS</vt:lpstr>
      <vt:lpstr>Consolas</vt:lpstr>
      <vt:lpstr>Lora</vt:lpstr>
      <vt:lpstr>Quattrocento Sans</vt:lpstr>
      <vt:lpstr>Segoe UI</vt:lpstr>
      <vt:lpstr>Segoe UI Semibold</vt:lpstr>
      <vt:lpstr>Wingdings</vt:lpstr>
      <vt:lpstr>Viola template</vt:lpstr>
      <vt:lpstr>PowerPoint Presentation</vt:lpstr>
      <vt:lpstr>PowerPoint Presentation</vt:lpstr>
      <vt:lpstr>PowerPoint Presentation</vt:lpstr>
      <vt:lpstr>PowerPoint Presentation</vt:lpstr>
      <vt:lpstr>Hello!</vt:lpstr>
      <vt:lpstr>Hello!</vt:lpstr>
      <vt:lpstr>What is a Threat Intelligence Analyst?</vt:lpstr>
      <vt:lpstr>⚠️ Quick Disclaimer!</vt:lpstr>
      <vt:lpstr>Why?</vt:lpstr>
      <vt:lpstr>PowerPoint Presentation</vt:lpstr>
      <vt:lpstr>PowerPoint Presentation</vt:lpstr>
      <vt:lpstr>PowerPoint Presentation</vt:lpstr>
      <vt:lpstr>PowerPoint Presentation</vt:lpstr>
      <vt:lpstr>Who?</vt:lpstr>
      <vt:lpstr>Hacktivist</vt:lpstr>
      <vt:lpstr>Cybercrime</vt:lpstr>
      <vt:lpstr>Nation Sponsored</vt:lpstr>
      <vt:lpstr>What?</vt:lpstr>
      <vt:lpstr>How would you rob a house?</vt:lpstr>
      <vt:lpstr>How would you rob a house?</vt:lpstr>
      <vt:lpstr>PowerPoint Presentation</vt:lpstr>
      <vt:lpstr>PowerPoint Presentation</vt:lpstr>
      <vt:lpstr>PowerPoint Presentation</vt:lpstr>
      <vt:lpstr>PowerPoint Presentation</vt:lpstr>
      <vt:lpstr>Phishing Attack</vt:lpstr>
      <vt:lpstr>What’s in a phish?</vt:lpstr>
      <vt:lpstr>What’s in a phish?</vt:lpstr>
      <vt:lpstr>All about domains and IPs</vt:lpstr>
      <vt:lpstr>Catching Phish (How do we find bad actors?)</vt:lpstr>
      <vt:lpstr>PowerPoint Presentation</vt:lpstr>
      <vt:lpstr>PowerPoint Presentation</vt:lpstr>
      <vt:lpstr>Thanks!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101</dc:title>
  <cp:lastModifiedBy>Briana Grant</cp:lastModifiedBy>
  <cp:revision>22</cp:revision>
  <dcterms:modified xsi:type="dcterms:W3CDTF">2023-02-28T05:13:12Z</dcterms:modified>
</cp:coreProperties>
</file>